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59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3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1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/>
          <p:nvPr/>
        </p:nvSpPr>
        <p:spPr>
          <a:xfrm>
            <a:off x="0" y="762000"/>
            <a:ext cx="9142413" cy="53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7"/>
          <p:cNvSpPr/>
          <p:nvPr/>
        </p:nvSpPr>
        <p:spPr>
          <a:xfrm>
            <a:off x="9271000" y="762000"/>
            <a:ext cx="2924175" cy="5334000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/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A587205-B2F4-4665-96A4-3E4369BA9DB3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372A803-D6F1-428F-86BA-0634FA9E1C59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/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6B876D2-03CB-4BF3-9C52-D447C515F9A9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D9A8188-8962-4329-B867-2E6706BF4FC4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Date Placeholder 7"/>
          <p:cNvSpPr>
            <a:spLocks noGrp="1"/>
          </p:cNvSpPr>
          <p:nvPr>
            <p:ph type="dt" sz="half" idx="1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D8D385B-DB6C-4C74-B615-CCF719B341DD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498850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533F8E6-4046-4B6A-8636-66D9993DEBEA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0" y="758825"/>
            <a:ext cx="3443288" cy="5330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413" y="1123950"/>
            <a:ext cx="2947988" cy="460057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763" y="758825"/>
            <a:ext cx="384175" cy="5330825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43D5B8-D17D-4D0D-9B0F-794A7DFC2EAF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b="1">
                <a:solidFill>
                  <a:schemeClr val="accent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D3D290-F846-408A-9BF2-CE90B409E67E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880" indent="-182880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69975" y="1298575"/>
            <a:ext cx="7529513" cy="3254375"/>
          </a:xfrm>
        </p:spPr>
        <p:txBody>
          <a:bodyPr vert="horz" wrap="square" lIns="91440" tIns="45720" rIns="91440" bIns="45720" numCol="1" rtlCol="0" anchor="b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900" b="0" i="0" u="none" strike="noStrike" kern="1200" cap="none" spc="-10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2026</a:t>
            </a:r>
            <a:r>
              <a:rPr kumimoji="0" lang="zh-CN" altLang="en-US" sz="5900" b="0" i="0" u="none" strike="noStrike" kern="1200" cap="none" spc="-10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届校级优秀毕业生申请流程</a:t>
            </a:r>
            <a:endParaRPr kumimoji="0" lang="zh-CN" altLang="en-US" sz="5900" b="0" i="0" u="none" strike="noStrike" kern="1200" cap="none" spc="-10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00138" y="4670425"/>
            <a:ext cx="7315200" cy="9144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学生使用手册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1125" y="98425"/>
            <a:ext cx="1838325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、登录网站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>
          <a:xfrm>
            <a:off x="3868738" y="733425"/>
            <a:ext cx="7550150" cy="808038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进入学校官网（</a:t>
            </a:r>
            <a:r>
              <a:rPr lang="en-US" altLang="zh-CN" dirty="0">
                <a:ea typeface="幼圆" panose="02010509060101010101" pitchFamily="49" charset="-122"/>
              </a:rPr>
              <a:t>https://www.shiep.edu.cn/</a:t>
            </a:r>
            <a:r>
              <a:rPr lang="zh-CN" altLang="en-US" dirty="0">
                <a:ea typeface="幼圆" panose="02010509060101010101" pitchFamily="49" charset="-122"/>
              </a:rPr>
              <a:t>），找到招生就业栏目的“</a:t>
            </a:r>
            <a:r>
              <a:rPr lang="zh-CN" altLang="en-US" dirty="0">
                <a:ea typeface="幼圆" panose="02010509060101010101" pitchFamily="49" charset="-122"/>
                <a:sym typeface="+mn-ea"/>
              </a:rPr>
              <a:t>就业信息网</a:t>
            </a:r>
            <a:r>
              <a:rPr lang="zh-CN" altLang="en-US" dirty="0">
                <a:ea typeface="幼圆" panose="02010509060101010101" pitchFamily="49" charset="-122"/>
              </a:rPr>
              <a:t>”进入就业网站。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6149" name="内容占位符 2"/>
          <p:cNvSpPr txBox="1"/>
          <p:nvPr/>
        </p:nvSpPr>
        <p:spPr>
          <a:xfrm>
            <a:off x="3868738" y="3560763"/>
            <a:ext cx="7550150" cy="808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dirty="0">
                <a:ea typeface="幼圆" panose="02010509060101010101" pitchFamily="49" charset="-122"/>
              </a:rPr>
              <a:t>点击“学生登录”，使用学校的统一身份认证账号进行登录。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51" name="图片 2"/>
          <p:cNvPicPr>
            <a:picLocks noChangeAspect="1"/>
          </p:cNvPicPr>
          <p:nvPr/>
        </p:nvPicPr>
        <p:blipFill>
          <a:blip r:embed="rId1"/>
          <a:srcRect t="-2" b="48079"/>
          <a:stretch>
            <a:fillRect/>
          </a:stretch>
        </p:blipFill>
        <p:spPr>
          <a:xfrm>
            <a:off x="3868738" y="4221163"/>
            <a:ext cx="7550150" cy="1843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9710" y="1470025"/>
            <a:ext cx="7328535" cy="22936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、进入栏目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998537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登录后可在学生中心左侧的导航菜单中找到就业手续栏目中的“优秀毕业生登记”，点击“编辑”按钮可进入填报页面进行登记申请 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717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2319338"/>
            <a:ext cx="7507287" cy="37465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、申请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提交</a:t>
            </a:r>
            <a:b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（本科生）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2188" y="827088"/>
            <a:ext cx="6011862" cy="2373312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819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188" y="3200400"/>
            <a:ext cx="6011862" cy="2982913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8197" name="内容占位符 2"/>
          <p:cNvSpPr txBox="1"/>
          <p:nvPr/>
        </p:nvSpPr>
        <p:spPr>
          <a:xfrm>
            <a:off x="7897813" y="2525713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评选类型选择“校级优秀毕业生”</a:t>
            </a:r>
            <a:endParaRPr lang="en-US" altLang="zh-CN" sz="1400" dirty="0">
              <a:ea typeface="幼圆" panose="02010509060101010101" pitchFamily="49" charset="-122"/>
            </a:endParaRPr>
          </a:p>
        </p:txBody>
      </p:sp>
      <p:sp>
        <p:nvSpPr>
          <p:cNvPr id="8198" name="内容占位符 2"/>
          <p:cNvSpPr txBox="1"/>
          <p:nvPr/>
        </p:nvSpPr>
        <p:spPr>
          <a:xfrm>
            <a:off x="7897813" y="3106738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综合测评成绩请按实际情况填写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8199" name="内容占位符 2"/>
          <p:cNvSpPr txBox="1"/>
          <p:nvPr/>
        </p:nvSpPr>
        <p:spPr>
          <a:xfrm>
            <a:off x="7897813" y="3487738"/>
            <a:ext cx="3978275" cy="554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综合测评成绩专业排名填写规则为：</a:t>
            </a:r>
            <a:r>
              <a:rPr lang="en-US" altLang="zh-CN" sz="1400" dirty="0">
                <a:ea typeface="幼圆" panose="02010509060101010101" pitchFamily="49" charset="-122"/>
              </a:rPr>
              <a:t>XX</a:t>
            </a:r>
            <a:r>
              <a:rPr lang="zh-CN" altLang="en-US" sz="1400" dirty="0">
                <a:ea typeface="幼圆" panose="02010509060101010101" pitchFamily="49" charset="-122"/>
              </a:rPr>
              <a:t>（个人排名）</a:t>
            </a:r>
            <a:r>
              <a:rPr lang="en-US" altLang="zh-CN" sz="1400" dirty="0">
                <a:ea typeface="幼圆" panose="02010509060101010101" pitchFamily="49" charset="-122"/>
              </a:rPr>
              <a:t>/XX</a:t>
            </a:r>
            <a:r>
              <a:rPr lang="zh-CN" altLang="en-US" sz="1400" dirty="0">
                <a:ea typeface="幼圆" panose="02010509060101010101" pitchFamily="49" charset="-122"/>
              </a:rPr>
              <a:t>（专业总人数）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7897813" y="4076700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评选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年月为系统默认，无需填写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内容占位符 2"/>
          <p:cNvSpPr txBox="1"/>
          <p:nvPr/>
        </p:nvSpPr>
        <p:spPr>
          <a:xfrm>
            <a:off x="7897813" y="4548188"/>
            <a:ext cx="3556000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主要事迹填写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600-800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202" name="内容占位符 2"/>
          <p:cNvSpPr txBox="1"/>
          <p:nvPr/>
        </p:nvSpPr>
        <p:spPr>
          <a:xfrm>
            <a:off x="7897813" y="5802313"/>
            <a:ext cx="3902075" cy="666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>
              <a:lnSpc>
                <a:spcPct val="110000"/>
              </a:lnSpc>
            </a:pPr>
            <a:r>
              <a:rPr lang="zh-CN" altLang="en-US" sz="1400" dirty="0">
                <a:ea typeface="幼圆" panose="02010509060101010101" pitchFamily="49" charset="-122"/>
              </a:rPr>
              <a:t>全部填写完毕点击</a:t>
            </a:r>
            <a:r>
              <a:rPr lang="zh-CN" altLang="en-US" sz="1400" dirty="0">
                <a:solidFill>
                  <a:srgbClr val="FF0000"/>
                </a:solidFill>
                <a:ea typeface="幼圆" panose="02010509060101010101" pitchFamily="49" charset="-122"/>
              </a:rPr>
              <a:t>“保存并送审”</a:t>
            </a:r>
            <a:r>
              <a:rPr lang="zh-CN" altLang="en-US" sz="1400" dirty="0">
                <a:ea typeface="幼圆" panose="02010509060101010101" pitchFamily="49" charset="-122"/>
              </a:rPr>
              <a:t>提交审核（暂存为未填写完整时的暂时保存）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218" name="组合 6"/>
          <p:cNvGrpSpPr/>
          <p:nvPr/>
        </p:nvGrpSpPr>
        <p:grpSpPr>
          <a:xfrm>
            <a:off x="3532188" y="377825"/>
            <a:ext cx="3748087" cy="6127750"/>
            <a:chOff x="3532189" y="378515"/>
            <a:chExt cx="3748506" cy="6127638"/>
          </a:xfrm>
        </p:grpSpPr>
        <p:pic>
          <p:nvPicPr>
            <p:cNvPr id="9232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32189" y="378515"/>
              <a:ext cx="3748506" cy="1771151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9233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32189" y="2149667"/>
              <a:ext cx="3748506" cy="2719504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9234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2189" y="4869171"/>
              <a:ext cx="3748506" cy="1636982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、申请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提交</a:t>
            </a:r>
            <a:b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（研究生）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20" name="内容占位符 2"/>
          <p:cNvSpPr txBox="1"/>
          <p:nvPr/>
        </p:nvSpPr>
        <p:spPr>
          <a:xfrm>
            <a:off x="7280275" y="996950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评选类型选择“校级优秀毕业生”</a:t>
            </a:r>
            <a:endParaRPr lang="en-US" altLang="zh-CN" sz="1400" dirty="0">
              <a:ea typeface="幼圆" panose="02010509060101010101" pitchFamily="49" charset="-122"/>
            </a:endParaRPr>
          </a:p>
        </p:txBody>
      </p:sp>
      <p:sp>
        <p:nvSpPr>
          <p:cNvPr id="9221" name="内容占位符 2"/>
          <p:cNvSpPr txBox="1"/>
          <p:nvPr/>
        </p:nvSpPr>
        <p:spPr>
          <a:xfrm>
            <a:off x="7280275" y="1355725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课程成绩排名请按实际情况填写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9222" name="内容占位符 2"/>
          <p:cNvSpPr txBox="1"/>
          <p:nvPr/>
        </p:nvSpPr>
        <p:spPr>
          <a:xfrm>
            <a:off x="7280275" y="1676400"/>
            <a:ext cx="3978275" cy="412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科研成绩排名请按实际情况填写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7280275" y="201612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评选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年月为系统默认，无需填写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内容占位符 2"/>
          <p:cNvSpPr txBox="1"/>
          <p:nvPr/>
        </p:nvSpPr>
        <p:spPr>
          <a:xfrm>
            <a:off x="7280275" y="2417763"/>
            <a:ext cx="4244975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在校表现及主要事迹请根据页面要求填写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225" name="内容占位符 2"/>
          <p:cNvSpPr txBox="1"/>
          <p:nvPr/>
        </p:nvSpPr>
        <p:spPr>
          <a:xfrm>
            <a:off x="7323138" y="6143625"/>
            <a:ext cx="3902075" cy="666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>
              <a:lnSpc>
                <a:spcPct val="110000"/>
              </a:lnSpc>
            </a:pPr>
            <a:r>
              <a:rPr lang="zh-CN" altLang="en-US" sz="1400" dirty="0">
                <a:ea typeface="幼圆" panose="02010509060101010101" pitchFamily="49" charset="-122"/>
              </a:rPr>
              <a:t>全部填写完毕点击</a:t>
            </a:r>
            <a:r>
              <a:rPr lang="zh-CN" altLang="en-US" sz="1400" dirty="0">
                <a:solidFill>
                  <a:srgbClr val="FF0000"/>
                </a:solidFill>
                <a:ea typeface="幼圆" panose="02010509060101010101" pitchFamily="49" charset="-122"/>
              </a:rPr>
              <a:t>“保存并送审”</a:t>
            </a:r>
            <a:r>
              <a:rPr lang="zh-CN" altLang="en-US" sz="1400" dirty="0">
                <a:ea typeface="幼圆" panose="02010509060101010101" pitchFamily="49" charset="-122"/>
              </a:rPr>
              <a:t>提交审核（暂存为未填写完整时的暂时保存）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7" name="内容占位符 2"/>
          <p:cNvSpPr txBox="1"/>
          <p:nvPr/>
        </p:nvSpPr>
        <p:spPr>
          <a:xfrm>
            <a:off x="7285038" y="2749550"/>
            <a:ext cx="4243388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发表论文请根据页面要求填写，一篇论文一条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8" name="内容占位符 2"/>
          <p:cNvSpPr txBox="1"/>
          <p:nvPr/>
        </p:nvSpPr>
        <p:spPr>
          <a:xfrm>
            <a:off x="7280275" y="3538538"/>
            <a:ext cx="4244975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专利请根据页面要求填写，一个专利一条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9" name="内容占位符 2"/>
          <p:cNvSpPr txBox="1"/>
          <p:nvPr/>
        </p:nvSpPr>
        <p:spPr>
          <a:xfrm>
            <a:off x="7310438" y="4359275"/>
            <a:ext cx="4244975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竞赛获奖请根据页面要求填写，一个奖项一条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0" name="内容占位符 2"/>
          <p:cNvSpPr txBox="1"/>
          <p:nvPr/>
        </p:nvSpPr>
        <p:spPr>
          <a:xfrm>
            <a:off x="7310438" y="4973638"/>
            <a:ext cx="4244975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荣誉获奖请根据页面要求填写，一个奖项一条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1" name="内容占位符 2"/>
          <p:cNvSpPr txBox="1"/>
          <p:nvPr/>
        </p:nvSpPr>
        <p:spPr>
          <a:xfrm>
            <a:off x="7323138" y="5588000"/>
            <a:ext cx="4244975" cy="5556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学生工作、社会工作及社会实践请根据页面要求填写，一个内容一条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zh-CN" altLang="en-US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、等待审核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541337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提交后学生状态将变为“已提交”，此时需等待辅导员审核。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10244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0" y="1368425"/>
            <a:ext cx="7507288" cy="6540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0245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0" y="2747963"/>
            <a:ext cx="7507288" cy="6286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8" name="内容占位符 2"/>
          <p:cNvSpPr txBox="1"/>
          <p:nvPr/>
        </p:nvSpPr>
        <p:spPr>
          <a:xfrm>
            <a:off x="3868738" y="2074863"/>
            <a:ext cx="7507288" cy="6223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辅导员审核通过后状态变为“辅导员审核通过”，此时需等待院系书记审核。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7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050" y="4102100"/>
            <a:ext cx="7507288" cy="63182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9" name="内容占位符 2"/>
          <p:cNvSpPr txBox="1"/>
          <p:nvPr/>
        </p:nvSpPr>
        <p:spPr>
          <a:xfrm>
            <a:off x="3868738" y="3427413"/>
            <a:ext cx="7507288" cy="623888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院系书记审核通过后状态变为“院系审核通过”，此时需等待校级管理员审核。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内容占位符 2"/>
          <p:cNvSpPr txBox="1"/>
          <p:nvPr/>
        </p:nvSpPr>
        <p:spPr>
          <a:xfrm>
            <a:off x="3868738" y="4784725"/>
            <a:ext cx="7507288" cy="6223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校级管理员审核通过后状态变为“学校审核通过”，此时校级优秀毕业生申请即为通过。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50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6050" y="5459413"/>
            <a:ext cx="7507288" cy="6223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框架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TM03457475[[fn=框架]]</Template>
  <TotalTime>0</TotalTime>
  <Words>687</Words>
  <Application>WPS 演示</Application>
  <PresentationFormat>宽屏</PresentationFormat>
  <Paragraphs>62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Corbel</vt:lpstr>
      <vt:lpstr>Wingdings 2</vt:lpstr>
      <vt:lpstr>幼圆</vt:lpstr>
      <vt:lpstr>微软雅黑</vt:lpstr>
      <vt:lpstr>Arial Unicode MS</vt:lpstr>
      <vt:lpstr>Calibri</vt:lpstr>
      <vt:lpstr>框架</vt:lpstr>
      <vt:lpstr>2026届校级优秀毕业生申请流程</vt:lpstr>
      <vt:lpstr>1、登录网站</vt:lpstr>
      <vt:lpstr>2、进入栏目</vt:lpstr>
      <vt:lpstr>3、申请提交 （本科生）</vt:lpstr>
      <vt:lpstr>3、申请提交 （研究生）</vt:lpstr>
      <vt:lpstr>4、等待审核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优秀毕业生申请流程</dc:title>
  <dc:creator>janeyun0312@126.com</dc:creator>
  <cp:lastModifiedBy>Sway～</cp:lastModifiedBy>
  <cp:revision>22</cp:revision>
  <dcterms:created xsi:type="dcterms:W3CDTF">2021-10-20T06:33:00Z</dcterms:created>
  <dcterms:modified xsi:type="dcterms:W3CDTF">2026-03-04T07:48:20Z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B089585B8A26427E82FCC037CA319EA1_13</vt:lpwstr>
  </property>
  <property fmtid="{D5CDD505-2E9C-101B-9397-08002B2CF9AE}" pid="3" name="KSOProductBuildVer">
    <vt:lpwstr>2052-12.1.0.25225</vt:lpwstr>
  </property>
</Properties>
</file>